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65" r:id="rId6"/>
    <p:sldId id="259" r:id="rId7"/>
    <p:sldId id="260" r:id="rId8"/>
    <p:sldId id="261" r:id="rId9"/>
    <p:sldId id="262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A3BF16-0A06-423B-9879-B80E0AA03B8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411D374-DCCC-4E18-8F63-3C105556803A}">
      <dgm:prSet/>
      <dgm:spPr/>
      <dgm:t>
        <a:bodyPr/>
        <a:lstStyle/>
        <a:p>
          <a:r>
            <a:rPr lang="en-US"/>
            <a:t>Implemented case statements controlled with a select input.</a:t>
          </a:r>
        </a:p>
      </dgm:t>
    </dgm:pt>
    <dgm:pt modelId="{041F2FA3-DE6A-4F20-BA02-33715FE86F88}" type="parTrans" cxnId="{6E868C51-8429-4CFE-9E2E-3703783D7FE5}">
      <dgm:prSet/>
      <dgm:spPr/>
      <dgm:t>
        <a:bodyPr/>
        <a:lstStyle/>
        <a:p>
          <a:endParaRPr lang="en-US"/>
        </a:p>
      </dgm:t>
    </dgm:pt>
    <dgm:pt modelId="{04717D78-BE16-436D-B77C-F75E325685F9}" type="sibTrans" cxnId="{6E868C51-8429-4CFE-9E2E-3703783D7FE5}">
      <dgm:prSet/>
      <dgm:spPr/>
      <dgm:t>
        <a:bodyPr/>
        <a:lstStyle/>
        <a:p>
          <a:endParaRPr lang="en-US"/>
        </a:p>
      </dgm:t>
    </dgm:pt>
    <dgm:pt modelId="{C0A2889A-B813-48F2-B75E-8D8A84ACEA68}">
      <dgm:prSet/>
      <dgm:spPr/>
      <dgm:t>
        <a:bodyPr/>
        <a:lstStyle/>
        <a:p>
          <a:r>
            <a:rPr lang="en-US"/>
            <a:t>Select value is driven by 2 switches for a total of 4 case values.</a:t>
          </a:r>
        </a:p>
      </dgm:t>
    </dgm:pt>
    <dgm:pt modelId="{B0281469-C139-442E-9375-50EC161A0417}" type="parTrans" cxnId="{0D089E45-1F2B-4470-AB3D-35FA8B8A5FDD}">
      <dgm:prSet/>
      <dgm:spPr/>
      <dgm:t>
        <a:bodyPr/>
        <a:lstStyle/>
        <a:p>
          <a:endParaRPr lang="en-US"/>
        </a:p>
      </dgm:t>
    </dgm:pt>
    <dgm:pt modelId="{238B8944-BD2D-4736-A149-958F21B5403B}" type="sibTrans" cxnId="{0D089E45-1F2B-4470-AB3D-35FA8B8A5FDD}">
      <dgm:prSet/>
      <dgm:spPr/>
      <dgm:t>
        <a:bodyPr/>
        <a:lstStyle/>
        <a:p>
          <a:endParaRPr lang="en-US"/>
        </a:p>
      </dgm:t>
    </dgm:pt>
    <dgm:pt modelId="{62FA83FB-32F9-4B0C-965B-CB31D0C92D87}">
      <dgm:prSet/>
      <dgm:spPr/>
      <dgm:t>
        <a:bodyPr/>
        <a:lstStyle/>
        <a:p>
          <a:r>
            <a:rPr lang="en-US"/>
            <a:t>One case statement controls which image will be used for image processing.</a:t>
          </a:r>
        </a:p>
      </dgm:t>
    </dgm:pt>
    <dgm:pt modelId="{E4A4F594-461D-4B93-AD95-9ECBD41A127A}" type="parTrans" cxnId="{E7B52A07-276E-4E95-9E9A-15CA3AA4B2B2}">
      <dgm:prSet/>
      <dgm:spPr/>
      <dgm:t>
        <a:bodyPr/>
        <a:lstStyle/>
        <a:p>
          <a:endParaRPr lang="en-US"/>
        </a:p>
      </dgm:t>
    </dgm:pt>
    <dgm:pt modelId="{2A387A94-43F3-4FDC-B8A5-F41C676122EE}" type="sibTrans" cxnId="{E7B52A07-276E-4E95-9E9A-15CA3AA4B2B2}">
      <dgm:prSet/>
      <dgm:spPr/>
      <dgm:t>
        <a:bodyPr/>
        <a:lstStyle/>
        <a:p>
          <a:endParaRPr lang="en-US"/>
        </a:p>
      </dgm:t>
    </dgm:pt>
    <dgm:pt modelId="{0B351DDB-B222-42A5-8322-EAA9D07E20CE}">
      <dgm:prSet/>
      <dgm:spPr/>
      <dgm:t>
        <a:bodyPr/>
        <a:lstStyle/>
        <a:p>
          <a:r>
            <a:rPr lang="en-US"/>
            <a:t>Second case statement controls the type of image processing used, whether the image will be greyscaled, inverted, encrypted or increased in brightness.</a:t>
          </a:r>
        </a:p>
      </dgm:t>
    </dgm:pt>
    <dgm:pt modelId="{5EA3991A-8477-4FA6-89EE-3B989491B478}" type="parTrans" cxnId="{3218B7F8-FECC-430E-99C4-D9F2CCD3D4E5}">
      <dgm:prSet/>
      <dgm:spPr/>
      <dgm:t>
        <a:bodyPr/>
        <a:lstStyle/>
        <a:p>
          <a:endParaRPr lang="en-US"/>
        </a:p>
      </dgm:t>
    </dgm:pt>
    <dgm:pt modelId="{7B6965E0-F162-4181-9B29-16FA40A262AE}" type="sibTrans" cxnId="{3218B7F8-FECC-430E-99C4-D9F2CCD3D4E5}">
      <dgm:prSet/>
      <dgm:spPr/>
      <dgm:t>
        <a:bodyPr/>
        <a:lstStyle/>
        <a:p>
          <a:endParaRPr lang="en-US"/>
        </a:p>
      </dgm:t>
    </dgm:pt>
    <dgm:pt modelId="{C5D47C51-20D0-4644-8047-462E24943D04}" type="pres">
      <dgm:prSet presAssocID="{63A3BF16-0A06-423B-9879-B80E0AA03B83}" presName="linear" presStyleCnt="0">
        <dgm:presLayoutVars>
          <dgm:animLvl val="lvl"/>
          <dgm:resizeHandles val="exact"/>
        </dgm:presLayoutVars>
      </dgm:prSet>
      <dgm:spPr/>
    </dgm:pt>
    <dgm:pt modelId="{C5A96F2A-1945-4B07-AB96-0525CC65287A}" type="pres">
      <dgm:prSet presAssocID="{8411D374-DCCC-4E18-8F63-3C105556803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F88D109-91B7-4FB4-B88F-E659D34F2237}" type="pres">
      <dgm:prSet presAssocID="{04717D78-BE16-436D-B77C-F75E325685F9}" presName="spacer" presStyleCnt="0"/>
      <dgm:spPr/>
    </dgm:pt>
    <dgm:pt modelId="{DAEDF859-F8CF-4F5A-9915-4EC14575F11F}" type="pres">
      <dgm:prSet presAssocID="{C0A2889A-B813-48F2-B75E-8D8A84ACEA6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97FF5BA-77C5-4AE9-B75F-996F1788B0A4}" type="pres">
      <dgm:prSet presAssocID="{238B8944-BD2D-4736-A149-958F21B5403B}" presName="spacer" presStyleCnt="0"/>
      <dgm:spPr/>
    </dgm:pt>
    <dgm:pt modelId="{7E67DBC7-3FFE-4D34-BB4B-A8A11ECC0795}" type="pres">
      <dgm:prSet presAssocID="{62FA83FB-32F9-4B0C-965B-CB31D0C92D8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29B5038-5895-429A-9F38-4F0F6A7CD21D}" type="pres">
      <dgm:prSet presAssocID="{2A387A94-43F3-4FDC-B8A5-F41C676122EE}" presName="spacer" presStyleCnt="0"/>
      <dgm:spPr/>
    </dgm:pt>
    <dgm:pt modelId="{44FD29F5-8498-412D-B67F-CE4A556F7804}" type="pres">
      <dgm:prSet presAssocID="{0B351DDB-B222-42A5-8322-EAA9D07E20C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7B52A07-276E-4E95-9E9A-15CA3AA4B2B2}" srcId="{63A3BF16-0A06-423B-9879-B80E0AA03B83}" destId="{62FA83FB-32F9-4B0C-965B-CB31D0C92D87}" srcOrd="2" destOrd="0" parTransId="{E4A4F594-461D-4B93-AD95-9ECBD41A127A}" sibTransId="{2A387A94-43F3-4FDC-B8A5-F41C676122EE}"/>
    <dgm:cxn modelId="{0D089E45-1F2B-4470-AB3D-35FA8B8A5FDD}" srcId="{63A3BF16-0A06-423B-9879-B80E0AA03B83}" destId="{C0A2889A-B813-48F2-B75E-8D8A84ACEA68}" srcOrd="1" destOrd="0" parTransId="{B0281469-C139-442E-9375-50EC161A0417}" sibTransId="{238B8944-BD2D-4736-A149-958F21B5403B}"/>
    <dgm:cxn modelId="{6E3B5D66-7125-4D59-9309-109893228525}" type="presOf" srcId="{62FA83FB-32F9-4B0C-965B-CB31D0C92D87}" destId="{7E67DBC7-3FFE-4D34-BB4B-A8A11ECC0795}" srcOrd="0" destOrd="0" presId="urn:microsoft.com/office/officeart/2005/8/layout/vList2"/>
    <dgm:cxn modelId="{DFE5114F-B779-486D-B51E-D3343DB8B004}" type="presOf" srcId="{C0A2889A-B813-48F2-B75E-8D8A84ACEA68}" destId="{DAEDF859-F8CF-4F5A-9915-4EC14575F11F}" srcOrd="0" destOrd="0" presId="urn:microsoft.com/office/officeart/2005/8/layout/vList2"/>
    <dgm:cxn modelId="{5E30B76F-2744-40F3-9C69-F6D26A1F0EEC}" type="presOf" srcId="{8411D374-DCCC-4E18-8F63-3C105556803A}" destId="{C5A96F2A-1945-4B07-AB96-0525CC65287A}" srcOrd="0" destOrd="0" presId="urn:microsoft.com/office/officeart/2005/8/layout/vList2"/>
    <dgm:cxn modelId="{6E868C51-8429-4CFE-9E2E-3703783D7FE5}" srcId="{63A3BF16-0A06-423B-9879-B80E0AA03B83}" destId="{8411D374-DCCC-4E18-8F63-3C105556803A}" srcOrd="0" destOrd="0" parTransId="{041F2FA3-DE6A-4F20-BA02-33715FE86F88}" sibTransId="{04717D78-BE16-436D-B77C-F75E325685F9}"/>
    <dgm:cxn modelId="{AE4336F3-A9E6-4CF7-B484-D7A32CCED063}" type="presOf" srcId="{0B351DDB-B222-42A5-8322-EAA9D07E20CE}" destId="{44FD29F5-8498-412D-B67F-CE4A556F7804}" srcOrd="0" destOrd="0" presId="urn:microsoft.com/office/officeart/2005/8/layout/vList2"/>
    <dgm:cxn modelId="{3218B7F8-FECC-430E-99C4-D9F2CCD3D4E5}" srcId="{63A3BF16-0A06-423B-9879-B80E0AA03B83}" destId="{0B351DDB-B222-42A5-8322-EAA9D07E20CE}" srcOrd="3" destOrd="0" parTransId="{5EA3991A-8477-4FA6-89EE-3B989491B478}" sibTransId="{7B6965E0-F162-4181-9B29-16FA40A262AE}"/>
    <dgm:cxn modelId="{376A1DF9-16B6-444F-BF4F-BA4119354033}" type="presOf" srcId="{63A3BF16-0A06-423B-9879-B80E0AA03B83}" destId="{C5D47C51-20D0-4644-8047-462E24943D04}" srcOrd="0" destOrd="0" presId="urn:microsoft.com/office/officeart/2005/8/layout/vList2"/>
    <dgm:cxn modelId="{64830E33-0384-49B3-8BFD-52C1D6273AA0}" type="presParOf" srcId="{C5D47C51-20D0-4644-8047-462E24943D04}" destId="{C5A96F2A-1945-4B07-AB96-0525CC65287A}" srcOrd="0" destOrd="0" presId="urn:microsoft.com/office/officeart/2005/8/layout/vList2"/>
    <dgm:cxn modelId="{A5C67C3E-B8E3-41BC-91BA-18F0224912A1}" type="presParOf" srcId="{C5D47C51-20D0-4644-8047-462E24943D04}" destId="{AF88D109-91B7-4FB4-B88F-E659D34F2237}" srcOrd="1" destOrd="0" presId="urn:microsoft.com/office/officeart/2005/8/layout/vList2"/>
    <dgm:cxn modelId="{C72CE9D3-5834-472E-B699-18ADC77B6BC3}" type="presParOf" srcId="{C5D47C51-20D0-4644-8047-462E24943D04}" destId="{DAEDF859-F8CF-4F5A-9915-4EC14575F11F}" srcOrd="2" destOrd="0" presId="urn:microsoft.com/office/officeart/2005/8/layout/vList2"/>
    <dgm:cxn modelId="{0E0DBAC8-8125-4210-9DDF-F68CEF5DE74D}" type="presParOf" srcId="{C5D47C51-20D0-4644-8047-462E24943D04}" destId="{997FF5BA-77C5-4AE9-B75F-996F1788B0A4}" srcOrd="3" destOrd="0" presId="urn:microsoft.com/office/officeart/2005/8/layout/vList2"/>
    <dgm:cxn modelId="{84338FCE-3930-4E78-97E3-CF7BA44FF15E}" type="presParOf" srcId="{C5D47C51-20D0-4644-8047-462E24943D04}" destId="{7E67DBC7-3FFE-4D34-BB4B-A8A11ECC0795}" srcOrd="4" destOrd="0" presId="urn:microsoft.com/office/officeart/2005/8/layout/vList2"/>
    <dgm:cxn modelId="{27991D51-71F5-4D94-B46F-C1983646E6DE}" type="presParOf" srcId="{C5D47C51-20D0-4644-8047-462E24943D04}" destId="{E29B5038-5895-429A-9F38-4F0F6A7CD21D}" srcOrd="5" destOrd="0" presId="urn:microsoft.com/office/officeart/2005/8/layout/vList2"/>
    <dgm:cxn modelId="{B020B47E-A74C-4F0B-9918-6C2899E1CAC4}" type="presParOf" srcId="{C5D47C51-20D0-4644-8047-462E24943D04}" destId="{44FD29F5-8498-412D-B67F-CE4A556F780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96F2A-1945-4B07-AB96-0525CC65287A}">
      <dsp:nvSpPr>
        <dsp:cNvPr id="0" name=""/>
        <dsp:cNvSpPr/>
      </dsp:nvSpPr>
      <dsp:spPr>
        <a:xfrm>
          <a:off x="0" y="498487"/>
          <a:ext cx="5115491" cy="9509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Implemented case statements controlled with a select input.</a:t>
          </a:r>
        </a:p>
      </dsp:txBody>
      <dsp:txXfrm>
        <a:off x="46424" y="544911"/>
        <a:ext cx="5022643" cy="858142"/>
      </dsp:txXfrm>
    </dsp:sp>
    <dsp:sp modelId="{DAEDF859-F8CF-4F5A-9915-4EC14575F11F}">
      <dsp:nvSpPr>
        <dsp:cNvPr id="0" name=""/>
        <dsp:cNvSpPr/>
      </dsp:nvSpPr>
      <dsp:spPr>
        <a:xfrm>
          <a:off x="0" y="1498438"/>
          <a:ext cx="5115491" cy="95099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Select value is driven by 2 switches for a total of 4 case values.</a:t>
          </a:r>
        </a:p>
      </dsp:txBody>
      <dsp:txXfrm>
        <a:off x="46424" y="1544862"/>
        <a:ext cx="5022643" cy="858142"/>
      </dsp:txXfrm>
    </dsp:sp>
    <dsp:sp modelId="{7E67DBC7-3FFE-4D34-BB4B-A8A11ECC0795}">
      <dsp:nvSpPr>
        <dsp:cNvPr id="0" name=""/>
        <dsp:cNvSpPr/>
      </dsp:nvSpPr>
      <dsp:spPr>
        <a:xfrm>
          <a:off x="0" y="2498388"/>
          <a:ext cx="5115491" cy="95099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One case statement controls which image will be used for image processing.</a:t>
          </a:r>
        </a:p>
      </dsp:txBody>
      <dsp:txXfrm>
        <a:off x="46424" y="2544812"/>
        <a:ext cx="5022643" cy="858142"/>
      </dsp:txXfrm>
    </dsp:sp>
    <dsp:sp modelId="{44FD29F5-8498-412D-B67F-CE4A556F7804}">
      <dsp:nvSpPr>
        <dsp:cNvPr id="0" name=""/>
        <dsp:cNvSpPr/>
      </dsp:nvSpPr>
      <dsp:spPr>
        <a:xfrm>
          <a:off x="0" y="3498339"/>
          <a:ext cx="5115491" cy="9509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Second case statement controls the type of image processing used, whether the image will be greyscaled, inverted, encrypted or increased in brightness.</a:t>
          </a:r>
        </a:p>
      </dsp:txBody>
      <dsp:txXfrm>
        <a:off x="46424" y="3544763"/>
        <a:ext cx="5022643" cy="858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E75F-FA01-4421-996E-2BBADCCEE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D5AA6-6B72-4603-BF5D-0B9E4913D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5E1D5-C324-4990-94EF-E4031496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6E1D5-6904-49ED-9B2C-52EFB04F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4C069-AB96-44C6-87B5-18165729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4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B079-F239-42F5-8903-B1DFC85D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8FCB6-7A33-496F-A7B7-BA1449606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9A905-5518-4104-AACE-BA039E95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4091A-99BA-460E-A813-C12FDB59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5A787-D7EA-4A9C-836C-811106A1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7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9E4AA1-4A1C-4216-9FC5-26B550A46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C01F1-F618-4909-ADAC-244E05A6B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8330E-2EF1-4AB7-956B-3879C2BA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FBE7E-C326-4B08-9A93-C73AD565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3168-B4DC-4605-AE10-526606F3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2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4FD9-CC88-4599-AB69-8B4CF46A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FB45-D464-4E34-8360-B5B52ECD0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AF230-2E27-4052-B9C6-8F98B2B8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F1519-48B1-4C9F-B04F-2198E0D72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3BF6-1F42-4A15-B9C7-A526D634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8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C99B-7E29-4807-AB8E-7A3F78B5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99AB1-E61C-46D4-83E8-E8024E14C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91BC8-E484-45CD-BD4A-B1F9EAF6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5CDA0-039E-477B-B172-273C091E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F953-0836-44E1-B3C2-30526B53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61D6-F4F1-4A7A-9321-E2D5FEE5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656B-EE1B-49E6-B002-7A5B9A668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18364-9A5A-4E9C-8CBD-5B341C77F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F564E-9B29-4600-90F2-9E74F501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3C814-1A4B-496F-B1E3-95707A39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80407-F41E-45DA-A5E1-4C1E13FB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1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B407-E3F1-4743-A81C-BBFCE4E8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D05F-228E-4A5F-A253-2F9CF9EAD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29AE6-6960-4AE5-BFEB-3C06F6FC6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39EA5-6E7E-4A21-B967-4E120D94B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D6FDC-4B19-4F68-8F38-68421D727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8A2DDA-1015-4F66-9203-B396FE1A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DB635-0F52-4E47-AE68-4A2AA313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5F723-3CA1-4A14-8237-487D0A00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4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41A1-34B5-40DE-9024-1190E4C3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98C1-A55B-4D7D-8320-EB9C3C34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4BE70-CF85-40E9-A3E3-83C76EB3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5AB04-8014-4523-BB9F-E34DF112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1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6948A-7C85-47D0-AF0A-DAA44B8B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3CBFC-E218-4CBA-A5B0-AF3841A0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25038-6A3F-4C6F-8C4A-41F6F67B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F061-A5BB-4BAC-9094-9B77B594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2911-F20A-4CB5-8E5A-B26FBB88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C3E58-D13E-4860-9FE4-E5AA3A68F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F4D3E-61E2-4E18-A311-42F06E6B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F8DB2-5785-4C1F-9C36-CC086185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E21D8-1A86-4B26-9896-342C2F02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0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840A-D5E2-4411-97C3-8A89A62EE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19847-06EE-4D27-BFAE-5A68A47F7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3C429-2D00-46C8-95C9-96C84D85D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E3D20-7386-4CE8-814D-281C55DC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C9C3B-FA40-439E-B21A-9D7FC977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B962E-CA94-442E-A4B0-4044E017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57BC3-514D-4116-B4D8-185DD377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29BDA-F57A-4C3D-BB5C-5F9576B9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89559-75B3-4DE6-B157-7CAF2B994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478C6-C740-4997-B9BB-C2A44846449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E63DF-C99C-4CC7-99C4-761942CC6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F86AA-6552-4DD4-B4D1-10F4125DC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890FD-7FDB-462A-951D-12841EA7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2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BFB2D-2599-4D0E-A40A-7EF017233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Image Processing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A026FC-8439-46C8-95DA-66E10536F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 fontScale="85000" lnSpcReduction="20000"/>
          </a:bodyPr>
          <a:lstStyle/>
          <a:p>
            <a:pPr algn="l"/>
            <a:r>
              <a:rPr lang="en-US" dirty="0"/>
              <a:t>Sergio Minera</a:t>
            </a:r>
          </a:p>
          <a:p>
            <a:pPr algn="l"/>
            <a:r>
              <a:rPr lang="en-US" dirty="0"/>
              <a:t>Ivan Garcia</a:t>
            </a:r>
          </a:p>
          <a:p>
            <a:pPr algn="l"/>
            <a:r>
              <a:rPr lang="en-US" dirty="0"/>
              <a:t>Samuel Holt</a:t>
            </a:r>
          </a:p>
          <a:p>
            <a:pPr algn="l"/>
            <a:r>
              <a:rPr lang="en-US" dirty="0"/>
              <a:t>Harrison Hsieh</a:t>
            </a:r>
          </a:p>
          <a:p>
            <a:pPr algn="l"/>
            <a:r>
              <a:rPr lang="en-US" dirty="0"/>
              <a:t>Alexander </a:t>
            </a:r>
            <a:r>
              <a:rPr lang="en-US" dirty="0" err="1"/>
              <a:t>Ulrichsen</a:t>
            </a:r>
            <a:endParaRPr lang="en-US" dirty="0"/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35DD8B-676D-0942-8AF3-48753E8443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r="-2" b="1348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A07B0E-78CA-AF4F-92DB-F42DCC9B1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0" r="-1" b="6237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32" name="Picture 23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26DA13-78C6-D34E-B51E-1A43CD644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Image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79C11-8B90-184D-9607-3C3B9EFC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Using the palette files as keys</a:t>
            </a:r>
          </a:p>
          <a:p>
            <a:r>
              <a:rPr lang="en-US" sz="2000">
                <a:solidFill>
                  <a:srgbClr val="000000"/>
                </a:solidFill>
              </a:rPr>
              <a:t>Use a different palette file than the one created for the image</a:t>
            </a:r>
          </a:p>
          <a:p>
            <a:r>
              <a:rPr lang="en-US" sz="2000">
                <a:solidFill>
                  <a:srgbClr val="000000"/>
                </a:solidFill>
              </a:rPr>
              <a:t>Original image cannot be regenerated without the correct palette file</a:t>
            </a:r>
          </a:p>
        </p:txBody>
      </p:sp>
    </p:spTree>
    <p:extLst>
      <p:ext uri="{BB962C8B-B14F-4D97-AF65-F5344CB8AC3E}">
        <p14:creationId xmlns:p14="http://schemas.microsoft.com/office/powerpoint/2010/main" val="37232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08A88A-09AF-4D46-9FCC-4F19C4FD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09700"/>
            <a:ext cx="4152900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Github QR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822A7-9DC1-43EF-BA3F-88AE5377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89" y="1409700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85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6CBF4A-FEFB-4C30-9860-EC745283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Image Conversions to FPGA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7B58DE-DEC9-416E-B442-6DC84B60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Used Python 3 to generate both .mem file and palette.mem file. </a:t>
            </a:r>
          </a:p>
          <a:p>
            <a:r>
              <a:rPr lang="en-US" sz="2400">
                <a:solidFill>
                  <a:srgbClr val="000000"/>
                </a:solidFill>
              </a:rPr>
              <a:t>The mem file and palette file are used as memory map converter on the FPGA.</a:t>
            </a:r>
          </a:p>
          <a:p>
            <a:r>
              <a:rPr lang="en-US" sz="2400">
                <a:solidFill>
                  <a:srgbClr val="000000"/>
                </a:solidFill>
              </a:rPr>
              <a:t>Takes an image and outputs the data of the image in hex text format.</a:t>
            </a:r>
          </a:p>
          <a:p>
            <a:r>
              <a:rPr lang="en-US" sz="2400">
                <a:solidFill>
                  <a:srgbClr val="000000"/>
                </a:solidFill>
              </a:rPr>
              <a:t>Image has to have a low resolution to be able to get the correct output. </a:t>
            </a:r>
          </a:p>
          <a:p>
            <a:r>
              <a:rPr lang="en-US" sz="2400">
                <a:solidFill>
                  <a:srgbClr val="000000"/>
                </a:solidFill>
              </a:rPr>
              <a:t>The number of color bits per pixel can be 4, 6, or 8. </a:t>
            </a:r>
          </a:p>
          <a:p>
            <a:r>
              <a:rPr lang="en-US" sz="2400">
                <a:solidFill>
                  <a:srgbClr val="000000"/>
                </a:solidFill>
              </a:rPr>
              <a:t>The palette will be 12-bit in hex text format.</a:t>
            </a:r>
          </a:p>
        </p:txBody>
      </p:sp>
    </p:spTree>
    <p:extLst>
      <p:ext uri="{BB962C8B-B14F-4D97-AF65-F5344CB8AC3E}">
        <p14:creationId xmlns:p14="http://schemas.microsoft.com/office/powerpoint/2010/main" val="195026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D26C-C9A8-47FE-BC0C-C6F1E75F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6A703-9815-4723-9390-6AD9D1D3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0" y="1675152"/>
            <a:ext cx="4807998" cy="2181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248E3-2407-4DEA-A78C-83EC255D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62" y="1675152"/>
            <a:ext cx="6196869" cy="2216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F1A0C-71E5-493F-B5DD-20983696B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62" y="4826513"/>
            <a:ext cx="4442443" cy="399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FBDAF-FF8D-4315-947F-AB3801706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117" y="3994646"/>
            <a:ext cx="3590787" cy="19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07ABDF-0D0E-4BBB-AA6F-49C354F7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and Palette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B5BD7-1976-4CB6-ACB2-3BD39091C3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game.mem</a:t>
            </a:r>
            <a:endParaRPr lang="en-US" dirty="0"/>
          </a:p>
          <a:p>
            <a:r>
              <a:rPr lang="en-US" dirty="0"/>
              <a:t>Holds the location of the pixel and maps it to the palette file.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6AF4C-C281-47FA-8AFC-79E2AAE2D4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game_palette.mem</a:t>
            </a:r>
            <a:endParaRPr lang="en-US" dirty="0"/>
          </a:p>
          <a:p>
            <a:r>
              <a:rPr lang="en-US" dirty="0"/>
              <a:t>Holds all the possible colors for the game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FCC7A-6741-4A08-935F-E2CE78B8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2890838"/>
            <a:ext cx="1214437" cy="3730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E97209-38F8-4E3F-AE3E-57B4BE4B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441" y="3137717"/>
            <a:ext cx="974822" cy="3616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1D1295-EE71-435B-BE6A-2EBAD5134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04" y="3825147"/>
            <a:ext cx="4368992" cy="24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9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A5E2B-F068-4173-9612-E3AA532C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Image to Memory to VGA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25773-6932-41A2-8C67-AE5D9B973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 dirty="0"/>
              <a:t>Load Image(.mem) into 2D Array</a:t>
            </a:r>
          </a:p>
          <a:p>
            <a:r>
              <a:rPr lang="en-US" sz="2000" dirty="0"/>
              <a:t>Resolution: 640 x 360 </a:t>
            </a:r>
          </a:p>
          <a:p>
            <a:r>
              <a:rPr lang="en-US" sz="2000" dirty="0"/>
              <a:t>Depth = 640*360 = 230,400</a:t>
            </a:r>
          </a:p>
          <a:p>
            <a:r>
              <a:rPr lang="en-US" sz="2000"/>
              <a:t>Data Width = 12 bits</a:t>
            </a:r>
          </a:p>
          <a:p>
            <a:pPr lvl="1"/>
            <a:r>
              <a:rPr lang="en-US" sz="2000" dirty="0"/>
              <a:t>Number of unique colors </a:t>
            </a:r>
          </a:p>
          <a:p>
            <a:r>
              <a:rPr lang="en-US" sz="2000" dirty="0"/>
              <a:t>Address Width = 18 bits</a:t>
            </a:r>
          </a:p>
          <a:p>
            <a:pPr lvl="1"/>
            <a:r>
              <a:rPr lang="en-US" sz="2000" dirty="0"/>
              <a:t>2</a:t>
            </a:r>
            <a:r>
              <a:rPr lang="en-US" sz="2000" baseline="30000" dirty="0"/>
              <a:t>18 </a:t>
            </a:r>
            <a:r>
              <a:rPr lang="en-US" sz="2000" dirty="0"/>
              <a:t>&gt; 230,400 (Address every pixel)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64880-CFEA-4436-ACFC-68CD4F78F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VGA Output</a:t>
            </a:r>
          </a:p>
          <a:p>
            <a:pPr lvl="1"/>
            <a:r>
              <a:rPr lang="en-US" sz="2000"/>
              <a:t>Match .mem with palette</a:t>
            </a:r>
          </a:p>
          <a:p>
            <a:pPr lvl="1"/>
            <a:r>
              <a:rPr lang="en-US" sz="2000"/>
              <a:t>Each clock cycle defines one pixel.</a:t>
            </a:r>
          </a:p>
          <a:p>
            <a:pPr lvl="1"/>
            <a:r>
              <a:rPr lang="en-US" sz="2000"/>
              <a:t>VGA output prints picture after all pixels are defined.</a:t>
            </a:r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2433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888715-56AC-4749-B3AD-ED9BE5CDD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Controlling Type of Image Processing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0F34551-B37B-41B0-86FA-6F5F9528E1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044294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389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EADBB-07C0-4F28-B6B2-7DADB271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0" r="2" b="22490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D690C-520D-49B2-8DE8-5FB1A1B333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6168" r="-2" b="29765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13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F4A85-D814-46D3-9B72-83F9A87D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Greyscale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81FB-FCFD-4AC0-AE5D-C01B57E0A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FPGA obtains our color data from the image palette and .mem file and stores it into a 12 bit array.</a:t>
            </a:r>
          </a:p>
          <a:p>
            <a:r>
              <a:rPr lang="en-US" sz="2000" dirty="0"/>
              <a:t>This </a:t>
            </a:r>
            <a:r>
              <a:rPr lang="en-US" sz="2000"/>
              <a:t>color array </a:t>
            </a:r>
            <a:r>
              <a:rPr lang="en-US" sz="2000" dirty="0"/>
              <a:t>is later on divided in 3 separate 4 bit arrays that are used to store values of RGB, thus one of the three </a:t>
            </a:r>
            <a:r>
              <a:rPr lang="en-US" sz="2000"/>
              <a:t>separate arrays </a:t>
            </a:r>
            <a:r>
              <a:rPr lang="en-US" sz="2000" dirty="0"/>
              <a:t>represents the Red color channel, another Green color channel and the final one Blue color channel.</a:t>
            </a:r>
          </a:p>
          <a:p>
            <a:r>
              <a:rPr lang="en-US" sz="2000" dirty="0"/>
              <a:t>Greyscale is implemented by averaging these three channels together and assigning this average to each color channel, thus resulting into a grey image.</a:t>
            </a:r>
          </a:p>
        </p:txBody>
      </p:sp>
    </p:spTree>
    <p:extLst>
      <p:ext uri="{BB962C8B-B14F-4D97-AF65-F5344CB8AC3E}">
        <p14:creationId xmlns:p14="http://schemas.microsoft.com/office/powerpoint/2010/main" val="3402491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EE767-B532-4604-B6C6-78B71F62E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772" r="4774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6C7E1-B35E-4906-86AB-944CCEF60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377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2EF68-AB25-4D33-A0DF-C1A7C05F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Inversion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433A-5E53-4495-B9EA-D93E10EDD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064" y="3081756"/>
            <a:ext cx="4620544" cy="17759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 dirty="0"/>
              <a:t>In a similar way to how greyscale is obtained, color data is stored and divided into the three RGB color channels.</a:t>
            </a:r>
          </a:p>
          <a:p>
            <a:r>
              <a:rPr lang="en-US" sz="1300" dirty="0"/>
              <a:t>Inversion is obtained by using the RGB data and finding the value on the other end of its color spectrum.</a:t>
            </a:r>
          </a:p>
          <a:p>
            <a:r>
              <a:rPr lang="en-US" sz="1300" dirty="0"/>
              <a:t>In our case, because each color channel is a 4 bit channel, we can invert its data by using its highest value (15) and subtracting our current color value, thus resulting in an inverted image.</a:t>
            </a:r>
          </a:p>
        </p:txBody>
      </p:sp>
    </p:spTree>
    <p:extLst>
      <p:ext uri="{BB962C8B-B14F-4D97-AF65-F5344CB8AC3E}">
        <p14:creationId xmlns:p14="http://schemas.microsoft.com/office/powerpoint/2010/main" val="1177897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3A5AC8-B128-104C-A5EF-661814015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0" r="17179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472C3-8BAE-3540-97F3-B378CD1DA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Freeform: Shape 17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0C44A-DC83-D643-B864-0C922B19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Adjusting Image Brightness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4425-EAB5-ED4A-B83B-18E2BD2FA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064" y="3081756"/>
            <a:ext cx="4620544" cy="17759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Brightness adjustments are made by using a multiplier on each of the color bits</a:t>
            </a:r>
          </a:p>
          <a:p>
            <a:r>
              <a:rPr lang="en-US" sz="1700"/>
              <a:t>Mapped this multiplier to 4 switches for 4-bit adjustment</a:t>
            </a:r>
          </a:p>
          <a:p>
            <a:r>
              <a:rPr lang="en-US" sz="1700"/>
              <a:t>Added condition to ensure values did not overflow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16FAC7-2359-1A4A-92F5-9C75038B8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948" y="3957571"/>
            <a:ext cx="3080652" cy="2310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D958A-62C5-7646-888E-91CC3555A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348" y="4109971"/>
            <a:ext cx="3080652" cy="2310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C986B-3A82-5D42-8944-74319FFBA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748" y="4262371"/>
            <a:ext cx="3080652" cy="2310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93298-B59B-874D-B7B3-65BEB9526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148" y="4414771"/>
            <a:ext cx="3080652" cy="2310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BF625D-5FE8-F14F-9D30-4FD43E894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548" y="4567171"/>
            <a:ext cx="3080652" cy="23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531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Image Processing</vt:lpstr>
      <vt:lpstr>Image Conversions to FPGA</vt:lpstr>
      <vt:lpstr>Code and Commands</vt:lpstr>
      <vt:lpstr>Mem and Palette Files</vt:lpstr>
      <vt:lpstr>Image to Memory to VGA</vt:lpstr>
      <vt:lpstr>Controlling Type of Image Processing</vt:lpstr>
      <vt:lpstr>Greyscale Image Processing</vt:lpstr>
      <vt:lpstr>Inversion Image Processing</vt:lpstr>
      <vt:lpstr>Adjusting Image Brightness</vt:lpstr>
      <vt:lpstr>Image Encryption</vt:lpstr>
      <vt:lpstr>Github QR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</dc:title>
  <dc:creator>Harrison T. Hsieh</dc:creator>
  <cp:lastModifiedBy>Sergio R. Minera</cp:lastModifiedBy>
  <cp:revision>5</cp:revision>
  <dcterms:created xsi:type="dcterms:W3CDTF">2019-05-01T12:56:30Z</dcterms:created>
  <dcterms:modified xsi:type="dcterms:W3CDTF">2019-05-01T21:48:24Z</dcterms:modified>
</cp:coreProperties>
</file>